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2" r:id="rId1"/>
  </p:sld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3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7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81291A-4E0F-48AD-BBA6-212BB24DBD9A}" type="datetimeFigureOut">
              <a:rPr lang="en-US" smtClean="0"/>
              <a:t>11/9/2019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A25F6896-9D1D-49BC-A290-444CD39DDD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5931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81291A-4E0F-48AD-BBA6-212BB24DBD9A}" type="datetimeFigureOut">
              <a:rPr lang="en-US" smtClean="0"/>
              <a:t>11/9/2019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A25F6896-9D1D-49BC-A290-444CD39DDD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75292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81291A-4E0F-48AD-BBA6-212BB24DBD9A}" type="datetimeFigureOut">
              <a:rPr lang="en-US" smtClean="0"/>
              <a:t>11/9/2019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A25F6896-9D1D-49BC-A290-444CD39DDDD0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80605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81291A-4E0F-48AD-BBA6-212BB24DBD9A}" type="datetimeFigureOut">
              <a:rPr lang="en-US" smtClean="0"/>
              <a:t>11/9/2019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A25F6896-9D1D-49BC-A290-444CD39DDD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8202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81291A-4E0F-48AD-BBA6-212BB24DBD9A}" type="datetimeFigureOut">
              <a:rPr lang="en-US" smtClean="0"/>
              <a:t>11/9/2019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A25F6896-9D1D-49BC-A290-444CD39DDDD0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2583699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81291A-4E0F-48AD-BBA6-212BB24DBD9A}" type="datetimeFigureOut">
              <a:rPr lang="en-US" smtClean="0"/>
              <a:t>11/9/2019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A25F6896-9D1D-49BC-A290-444CD39DDD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5182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81291A-4E0F-48AD-BBA6-212BB24DBD9A}" type="datetimeFigureOut">
              <a:rPr lang="en-US" smtClean="0"/>
              <a:t>11/9/2019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F6896-9D1D-49BC-A290-444CD39DDD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3055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81291A-4E0F-48AD-BBA6-212BB24DBD9A}" type="datetimeFigureOut">
              <a:rPr lang="en-US" smtClean="0"/>
              <a:t>11/9/2019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F6896-9D1D-49BC-A290-444CD39DDD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78099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81291A-4E0F-48AD-BBA6-212BB24DBD9A}" type="datetimeFigureOut">
              <a:rPr lang="en-US" smtClean="0"/>
              <a:t>11/9/2019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F6896-9D1D-49BC-A290-444CD39DDD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2048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81291A-4E0F-48AD-BBA6-212BB24DBD9A}" type="datetimeFigureOut">
              <a:rPr lang="en-US" smtClean="0"/>
              <a:t>11/9/2019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A25F6896-9D1D-49BC-A290-444CD39DDD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5096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81291A-4E0F-48AD-BBA6-212BB24DBD9A}" type="datetimeFigureOut">
              <a:rPr lang="en-US" smtClean="0"/>
              <a:t>11/9/2019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A25F6896-9D1D-49BC-A290-444CD39DDD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6311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81291A-4E0F-48AD-BBA6-212BB24DBD9A}" type="datetimeFigureOut">
              <a:rPr lang="en-US" smtClean="0"/>
              <a:t>11/9/2019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A25F6896-9D1D-49BC-A290-444CD39DDD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12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81291A-4E0F-48AD-BBA6-212BB24DBD9A}" type="datetimeFigureOut">
              <a:rPr lang="en-US" smtClean="0"/>
              <a:t>11/9/2019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F6896-9D1D-49BC-A290-444CD39DDD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2365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81291A-4E0F-48AD-BBA6-212BB24DBD9A}" type="datetimeFigureOut">
              <a:rPr lang="en-US" smtClean="0"/>
              <a:t>11/9/2019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F6896-9D1D-49BC-A290-444CD39DDD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57662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81291A-4E0F-48AD-BBA6-212BB24DBD9A}" type="datetimeFigureOut">
              <a:rPr lang="en-US" smtClean="0"/>
              <a:t>11/9/2019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F6896-9D1D-49BC-A290-444CD39DDD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3663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81291A-4E0F-48AD-BBA6-212BB24DBD9A}" type="datetimeFigureOut">
              <a:rPr lang="en-US" smtClean="0"/>
              <a:t>11/9/2019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A25F6896-9D1D-49BC-A290-444CD39DDD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2241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81291A-4E0F-48AD-BBA6-212BB24DBD9A}" type="datetimeFigureOut">
              <a:rPr lang="en-US" smtClean="0"/>
              <a:t>11/9/2019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A25F6896-9D1D-49BC-A290-444CD39DDD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8766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  <p:sldLayoutId id="2147483754" r:id="rId12"/>
    <p:sldLayoutId id="2147483755" r:id="rId13"/>
    <p:sldLayoutId id="2147483756" r:id="rId14"/>
    <p:sldLayoutId id="2147483757" r:id="rId15"/>
    <p:sldLayoutId id="2147483758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2800" dirty="0" err="1" smtClean="0">
                <a:latin typeface="Copperplate Gothic Bold" panose="020E0705020206020404" pitchFamily="34" charset="0"/>
              </a:rPr>
              <a:t>Kogi</a:t>
            </a:r>
            <a:r>
              <a:rPr lang="en-US" sz="2800" dirty="0" smtClean="0">
                <a:latin typeface="Copperplate Gothic Bold" panose="020E0705020206020404" pitchFamily="34" charset="0"/>
              </a:rPr>
              <a:t> state ministry of budget and planning,lokoja.</a:t>
            </a:r>
            <a:br>
              <a:rPr lang="en-US" sz="2800" dirty="0" smtClean="0">
                <a:latin typeface="Copperplate Gothic Bold" panose="020E0705020206020404" pitchFamily="34" charset="0"/>
              </a:rPr>
            </a:br>
            <a:r>
              <a:rPr lang="en-US" sz="2800" dirty="0" smtClean="0">
                <a:latin typeface="Copperplate Gothic Bold" panose="020E0705020206020404" pitchFamily="34" charset="0"/>
              </a:rPr>
              <a:t>Stakeholders  townhall  meeting  on year 2020 budget formulation</a:t>
            </a:r>
            <a:endParaRPr lang="en-US" sz="2800" dirty="0">
              <a:latin typeface="Copperplate Gothic Bold" panose="020E07050202060204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 smtClean="0">
                <a:latin typeface="Copperplate Gothic Bold" panose="020E0705020206020404" pitchFamily="34" charset="0"/>
              </a:rPr>
              <a:t>DATE-05-11-2019</a:t>
            </a:r>
          </a:p>
          <a:p>
            <a:r>
              <a:rPr lang="en-US" dirty="0" smtClean="0">
                <a:latin typeface="Copperplate Gothic Bold" panose="020E0705020206020404" pitchFamily="34" charset="0"/>
              </a:rPr>
              <a:t>TIME-10:00AM</a:t>
            </a:r>
          </a:p>
          <a:p>
            <a:r>
              <a:rPr lang="en-US" dirty="0" smtClean="0">
                <a:latin typeface="Copperplate Gothic Bold" panose="020E0705020206020404" pitchFamily="34" charset="0"/>
              </a:rPr>
              <a:t>VENUE</a:t>
            </a:r>
          </a:p>
          <a:p>
            <a:r>
              <a:rPr lang="en-US" dirty="0" smtClean="0">
                <a:latin typeface="Copperplate Gothic Bold" panose="020E0705020206020404" pitchFamily="34" charset="0"/>
              </a:rPr>
              <a:t>IGBO HALL,DADA ONICAR JUNCTION,KABBA,KOGI STATE</a:t>
            </a:r>
            <a:endParaRPr lang="en-US" dirty="0">
              <a:latin typeface="Copperplate Gothic Bold" panose="020E07050202060204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30924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1800" dirty="0" smtClean="0">
                <a:latin typeface="Copperplate Gothic Bold" panose="020E0705020206020404" pitchFamily="34" charset="0"/>
              </a:rPr>
              <a:t>Participants at the stakeholders townhall engagement at </a:t>
            </a:r>
            <a:r>
              <a:rPr lang="en-US" sz="1800" dirty="0" err="1" smtClean="0">
                <a:latin typeface="Copperplate Gothic Bold" panose="020E0705020206020404" pitchFamily="34" charset="0"/>
              </a:rPr>
              <a:t>kabba,kogi</a:t>
            </a:r>
            <a:r>
              <a:rPr lang="en-US" sz="1800" dirty="0" smtClean="0">
                <a:latin typeface="Copperplate Gothic Bold" panose="020E0705020206020404" pitchFamily="34" charset="0"/>
              </a:rPr>
              <a:t> state.</a:t>
            </a:r>
            <a:endParaRPr lang="en-US" sz="1800" dirty="0">
              <a:latin typeface="Copperplate Gothic Bold" panose="020E0705020206020404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782" y="1180407"/>
            <a:ext cx="9833956" cy="5212080"/>
          </a:xfrm>
        </p:spPr>
      </p:pic>
    </p:spTree>
    <p:extLst>
      <p:ext uri="{BB962C8B-B14F-4D97-AF65-F5344CB8AC3E}">
        <p14:creationId xmlns:p14="http://schemas.microsoft.com/office/powerpoint/2010/main" val="38665395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000" dirty="0" smtClean="0">
                <a:latin typeface="Copperplate Gothic Bold" panose="020E0705020206020404" pitchFamily="34" charset="0"/>
              </a:rPr>
              <a:t>Royal father from </a:t>
            </a:r>
            <a:r>
              <a:rPr lang="en-US" sz="2000" dirty="0" err="1" smtClean="0">
                <a:latin typeface="Copperplate Gothic Bold" panose="020E0705020206020404" pitchFamily="34" charset="0"/>
              </a:rPr>
              <a:t>kabba</a:t>
            </a:r>
            <a:r>
              <a:rPr lang="en-US" sz="2000" dirty="0" smtClean="0">
                <a:latin typeface="Copperplate Gothic Bold" panose="020E0705020206020404" pitchFamily="34" charset="0"/>
              </a:rPr>
              <a:t> explaining a point during the meeting</a:t>
            </a:r>
            <a:endParaRPr lang="en-US" sz="2000" dirty="0">
              <a:latin typeface="Copperplate Gothic Bold" panose="020E0705020206020404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356" y="1205345"/>
            <a:ext cx="9002683" cy="5228706"/>
          </a:xfrm>
        </p:spPr>
      </p:pic>
    </p:spTree>
    <p:extLst>
      <p:ext uri="{BB962C8B-B14F-4D97-AF65-F5344CB8AC3E}">
        <p14:creationId xmlns:p14="http://schemas.microsoft.com/office/powerpoint/2010/main" val="18610161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400" dirty="0" smtClean="0">
                <a:latin typeface="Copperplate Gothic Bold" panose="020E0705020206020404" pitchFamily="34" charset="0"/>
              </a:rPr>
              <a:t>A participant responding to issues raised at the meeting</a:t>
            </a:r>
            <a:endParaRPr lang="en-US" sz="2400" dirty="0">
              <a:latin typeface="Copperplate Gothic Bold" panose="020E0705020206020404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847" y="1213658"/>
            <a:ext cx="9684328" cy="5187142"/>
          </a:xfrm>
        </p:spPr>
      </p:pic>
    </p:spTree>
    <p:extLst>
      <p:ext uri="{BB962C8B-B14F-4D97-AF65-F5344CB8AC3E}">
        <p14:creationId xmlns:p14="http://schemas.microsoft.com/office/powerpoint/2010/main" val="20141674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400" dirty="0" smtClean="0">
                <a:latin typeface="Copperplate Gothic Bold" panose="020E0705020206020404" pitchFamily="34" charset="0"/>
              </a:rPr>
              <a:t>Participant listening attentively to the speakers</a:t>
            </a:r>
            <a:endParaRPr lang="en-US" sz="2400" dirty="0">
              <a:latin typeface="Copperplate Gothic Bold" panose="020E0705020206020404" pitchFamily="34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2051" y="1221970"/>
            <a:ext cx="8470669" cy="5128953"/>
          </a:xfrm>
        </p:spPr>
      </p:pic>
    </p:spTree>
    <p:extLst>
      <p:ext uri="{BB962C8B-B14F-4D97-AF65-F5344CB8AC3E}">
        <p14:creationId xmlns:p14="http://schemas.microsoft.com/office/powerpoint/2010/main" val="34574318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400" dirty="0" smtClean="0">
                <a:latin typeface="Copperplate Gothic Bold" panose="020E0705020206020404" pitchFamily="34" charset="0"/>
              </a:rPr>
              <a:t>Royal father responding to the speakers</a:t>
            </a:r>
            <a:endParaRPr lang="en-US" sz="2400" dirty="0">
              <a:latin typeface="Copperplate Gothic Bold" panose="020E0705020206020404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4436" y="1197033"/>
            <a:ext cx="7905403" cy="5303520"/>
          </a:xfrm>
        </p:spPr>
      </p:pic>
    </p:spTree>
    <p:extLst>
      <p:ext uri="{BB962C8B-B14F-4D97-AF65-F5344CB8AC3E}">
        <p14:creationId xmlns:p14="http://schemas.microsoft.com/office/powerpoint/2010/main" val="9374784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400" dirty="0" smtClean="0">
                <a:latin typeface="Copperplate Gothic Bold" panose="020E0705020206020404" pitchFamily="34" charset="0"/>
              </a:rPr>
              <a:t>Royal father reacting to issues raised</a:t>
            </a:r>
            <a:endParaRPr lang="en-US" sz="2400" dirty="0">
              <a:latin typeface="Copperplate Gothic Bold" panose="020E0705020206020404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032" y="1138844"/>
            <a:ext cx="9468197" cy="5237017"/>
          </a:xfrm>
        </p:spPr>
      </p:pic>
    </p:spTree>
    <p:extLst>
      <p:ext uri="{BB962C8B-B14F-4D97-AF65-F5344CB8AC3E}">
        <p14:creationId xmlns:p14="http://schemas.microsoft.com/office/powerpoint/2010/main" val="9376640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7953" y="406689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2400" dirty="0" smtClean="0">
                <a:latin typeface="Copperplate Gothic Bold" panose="020E0705020206020404" pitchFamily="34" charset="0"/>
              </a:rPr>
              <a:t>Royal father contributing to the discussion</a:t>
            </a:r>
            <a:endParaRPr lang="en-US" sz="2400" dirty="0">
              <a:latin typeface="Copperplate Gothic Bold" panose="020E0705020206020404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4807" y="1263534"/>
            <a:ext cx="8179724" cy="5162203"/>
          </a:xfrm>
        </p:spPr>
      </p:pic>
    </p:spTree>
    <p:extLst>
      <p:ext uri="{BB962C8B-B14F-4D97-AF65-F5344CB8AC3E}">
        <p14:creationId xmlns:p14="http://schemas.microsoft.com/office/powerpoint/2010/main" val="38971979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400" dirty="0" smtClean="0">
                <a:latin typeface="Copperplate Gothic Bold" panose="020E0705020206020404" pitchFamily="34" charset="0"/>
              </a:rPr>
              <a:t>One of the royal fathers reading out list of the community demands</a:t>
            </a:r>
            <a:endParaRPr lang="en-US" sz="2400" dirty="0">
              <a:latin typeface="Copperplate Gothic Bold" panose="020E0705020206020404" pitchFamily="34" charset="0"/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531" y="1321724"/>
            <a:ext cx="9983585" cy="5095701"/>
          </a:xfrm>
        </p:spPr>
      </p:pic>
    </p:spTree>
    <p:extLst>
      <p:ext uri="{BB962C8B-B14F-4D97-AF65-F5344CB8AC3E}">
        <p14:creationId xmlns:p14="http://schemas.microsoft.com/office/powerpoint/2010/main" val="28069251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400" dirty="0" smtClean="0">
                <a:latin typeface="Copperplate Gothic Bold" panose="020E0705020206020404" pitchFamily="34" charset="0"/>
              </a:rPr>
              <a:t>The royal father explaining a list of their demands</a:t>
            </a:r>
            <a:endParaRPr lang="en-US" sz="2400" dirty="0">
              <a:latin typeface="Copperplate Gothic Bold" panose="020E0705020206020404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982" y="1180407"/>
            <a:ext cx="8869680" cy="5195455"/>
          </a:xfrm>
        </p:spPr>
      </p:pic>
    </p:spTree>
    <p:extLst>
      <p:ext uri="{BB962C8B-B14F-4D97-AF65-F5344CB8AC3E}">
        <p14:creationId xmlns:p14="http://schemas.microsoft.com/office/powerpoint/2010/main" val="40585283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400" dirty="0" smtClean="0">
                <a:latin typeface="Copperplate Gothic Bold" panose="020E0705020206020404" pitchFamily="34" charset="0"/>
              </a:rPr>
              <a:t>One of the royal father delivering the wish list of the community</a:t>
            </a:r>
            <a:endParaRPr lang="en-US" sz="2400" dirty="0">
              <a:latin typeface="Copperplate Gothic Bold" panose="020E0705020206020404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978" y="1313411"/>
            <a:ext cx="9277004" cy="5286894"/>
          </a:xfrm>
        </p:spPr>
      </p:pic>
    </p:spTree>
    <p:extLst>
      <p:ext uri="{BB962C8B-B14F-4D97-AF65-F5344CB8AC3E}">
        <p14:creationId xmlns:p14="http://schemas.microsoft.com/office/powerpoint/2010/main" val="28936047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1800" dirty="0" smtClean="0">
                <a:latin typeface="Copperplate Gothic Bold" panose="020E0705020206020404" pitchFamily="34" charset="0"/>
              </a:rPr>
              <a:t>COMMISSIONER OF BUDGET AND PLANNING,</a:t>
            </a:r>
            <a:br>
              <a:rPr lang="en-US" sz="1800" dirty="0" smtClean="0">
                <a:latin typeface="Copperplate Gothic Bold" panose="020E0705020206020404" pitchFamily="34" charset="0"/>
              </a:rPr>
            </a:br>
            <a:r>
              <a:rPr lang="en-US" sz="1800" dirty="0" smtClean="0">
                <a:latin typeface="Copperplate Gothic Bold" panose="020E0705020206020404" pitchFamily="34" charset="0"/>
              </a:rPr>
              <a:t>HON.PAUL MAIWADA</a:t>
            </a:r>
            <a:endParaRPr lang="en-US" sz="1800" dirty="0">
              <a:latin typeface="Copperplate Gothic Bold" panose="020E0705020206020404" pitchFamily="34" charset="0"/>
            </a:endParaRPr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016925" y="1307970"/>
            <a:ext cx="5181600" cy="5270268"/>
          </a:xfrm>
        </p:spPr>
      </p:pic>
      <p:sp>
        <p:nvSpPr>
          <p:cNvPr id="4" name="Tex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1800" dirty="0" err="1" smtClean="0">
                <a:latin typeface="Copperplate Gothic Bold" panose="020E0705020206020404" pitchFamily="34" charset="0"/>
              </a:rPr>
              <a:t>Hon.paul</a:t>
            </a:r>
            <a:r>
              <a:rPr lang="en-US" sz="1800" dirty="0" smtClean="0">
                <a:latin typeface="Copperplate Gothic Bold" panose="020E0705020206020404" pitchFamily="34" charset="0"/>
              </a:rPr>
              <a:t> </a:t>
            </a:r>
            <a:r>
              <a:rPr lang="en-US" sz="1800" dirty="0" err="1" smtClean="0">
                <a:latin typeface="Copperplate Gothic Bold" panose="020E0705020206020404" pitchFamily="34" charset="0"/>
              </a:rPr>
              <a:t>maiwada</a:t>
            </a:r>
            <a:r>
              <a:rPr lang="en-US" sz="1800" dirty="0" smtClean="0">
                <a:latin typeface="Copperplate Gothic Bold" panose="020E0705020206020404" pitchFamily="34" charset="0"/>
              </a:rPr>
              <a:t> delivering the opening remarks on the occasion of citizens engagement on year 2020 </a:t>
            </a:r>
            <a:r>
              <a:rPr lang="en-US" sz="1600" dirty="0" smtClean="0">
                <a:latin typeface="Copperplate Gothic Bold" panose="020E0705020206020404" pitchFamily="34" charset="0"/>
              </a:rPr>
              <a:t>Budget</a:t>
            </a:r>
            <a:r>
              <a:rPr lang="en-US" sz="1400" dirty="0" smtClean="0">
                <a:latin typeface="Copperplate Gothic Bold" panose="020E0705020206020404" pitchFamily="34" charset="0"/>
              </a:rPr>
              <a:t>.</a:t>
            </a:r>
            <a:endParaRPr lang="en-US" sz="1400" dirty="0">
              <a:latin typeface="Copperplate Gothic Bold" panose="020E07050202060204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57498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400" dirty="0" smtClean="0">
                <a:latin typeface="Copperplate Gothic Bold" panose="020E0705020206020404" pitchFamily="34" charset="0"/>
              </a:rPr>
              <a:t>The commissioner of budget and </a:t>
            </a:r>
            <a:r>
              <a:rPr lang="en-US" sz="2400" dirty="0" err="1" smtClean="0">
                <a:latin typeface="Copperplate Gothic Bold" panose="020E0705020206020404" pitchFamily="34" charset="0"/>
              </a:rPr>
              <a:t>planning,hon.paul</a:t>
            </a:r>
            <a:r>
              <a:rPr lang="en-US" sz="2400" dirty="0" smtClean="0">
                <a:latin typeface="Copperplate Gothic Bold" panose="020E0705020206020404" pitchFamily="34" charset="0"/>
              </a:rPr>
              <a:t> </a:t>
            </a:r>
            <a:r>
              <a:rPr lang="en-US" sz="2400" dirty="0" err="1" smtClean="0">
                <a:latin typeface="Copperplate Gothic Bold" panose="020E0705020206020404" pitchFamily="34" charset="0"/>
              </a:rPr>
              <a:t>maiwada</a:t>
            </a:r>
            <a:r>
              <a:rPr lang="en-US" sz="2400" dirty="0" smtClean="0">
                <a:latin typeface="Copperplate Gothic Bold" panose="020E0705020206020404" pitchFamily="34" charset="0"/>
              </a:rPr>
              <a:t> responding to issues raised</a:t>
            </a:r>
            <a:endParaRPr lang="en-US" sz="2400" dirty="0">
              <a:latin typeface="Copperplate Gothic Bold" panose="020E0705020206020404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360" y="1446414"/>
            <a:ext cx="8753302" cy="4730549"/>
          </a:xfrm>
        </p:spPr>
      </p:pic>
    </p:spTree>
    <p:extLst>
      <p:ext uri="{BB962C8B-B14F-4D97-AF65-F5344CB8AC3E}">
        <p14:creationId xmlns:p14="http://schemas.microsoft.com/office/powerpoint/2010/main" val="7173898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400" dirty="0" smtClean="0">
                <a:latin typeface="Copperplate Gothic Bold" panose="020E0705020206020404" pitchFamily="34" charset="0"/>
              </a:rPr>
              <a:t>Permanent </a:t>
            </a:r>
            <a:r>
              <a:rPr lang="en-US" sz="2400" dirty="0" err="1" smtClean="0">
                <a:latin typeface="Copperplate Gothic Bold" panose="020E0705020206020404" pitchFamily="34" charset="0"/>
              </a:rPr>
              <a:t>secretary,ministry</a:t>
            </a:r>
            <a:r>
              <a:rPr lang="en-US" sz="2400" dirty="0" smtClean="0">
                <a:latin typeface="Copperplate Gothic Bold" panose="020E0705020206020404" pitchFamily="34" charset="0"/>
              </a:rPr>
              <a:t> of budget and planning,mr. </a:t>
            </a:r>
            <a:r>
              <a:rPr lang="en-US" sz="2400" dirty="0" err="1" smtClean="0">
                <a:latin typeface="Copperplate Gothic Bold" panose="020E0705020206020404" pitchFamily="34" charset="0"/>
              </a:rPr>
              <a:t>p.o</a:t>
            </a:r>
            <a:r>
              <a:rPr lang="en-US" sz="2400" dirty="0" smtClean="0">
                <a:latin typeface="Copperplate Gothic Bold" panose="020E0705020206020404" pitchFamily="34" charset="0"/>
              </a:rPr>
              <a:t> Stephen responding to the points raised</a:t>
            </a:r>
            <a:endParaRPr lang="en-US" sz="2400" dirty="0">
              <a:latin typeface="Copperplate Gothic Bold" panose="020E0705020206020404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843" y="1385051"/>
            <a:ext cx="9917083" cy="4982498"/>
          </a:xfrm>
        </p:spPr>
      </p:pic>
    </p:spTree>
    <p:extLst>
      <p:ext uri="{BB962C8B-B14F-4D97-AF65-F5344CB8AC3E}">
        <p14:creationId xmlns:p14="http://schemas.microsoft.com/office/powerpoint/2010/main" val="12605444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400" dirty="0" smtClean="0">
                <a:latin typeface="Copperplate Gothic Bold" panose="020E0705020206020404" pitchFamily="34" charset="0"/>
              </a:rPr>
              <a:t>The director of budget also responding to issues raised at the stakeholders meeting.</a:t>
            </a:r>
            <a:endParaRPr lang="en-US" sz="2400" dirty="0">
              <a:latin typeface="Copperplate Gothic Bold" panose="020E0705020206020404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160" y="1388224"/>
            <a:ext cx="9917084" cy="5037513"/>
          </a:xfrm>
        </p:spPr>
      </p:pic>
    </p:spTree>
    <p:extLst>
      <p:ext uri="{BB962C8B-B14F-4D97-AF65-F5344CB8AC3E}">
        <p14:creationId xmlns:p14="http://schemas.microsoft.com/office/powerpoint/2010/main" val="9125706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400" dirty="0" smtClean="0">
                <a:latin typeface="Copperplate Gothic Bold" panose="020E0705020206020404" pitchFamily="34" charset="0"/>
              </a:rPr>
              <a:t>Asst. director of </a:t>
            </a:r>
            <a:r>
              <a:rPr lang="en-US" sz="2400" dirty="0" err="1" smtClean="0">
                <a:latin typeface="Copperplate Gothic Bold" panose="020E0705020206020404" pitchFamily="34" charset="0"/>
              </a:rPr>
              <a:t>budget,mr</a:t>
            </a:r>
            <a:r>
              <a:rPr lang="en-US" sz="2400" dirty="0" smtClean="0">
                <a:latin typeface="Copperplate Gothic Bold" panose="020E0705020206020404" pitchFamily="34" charset="0"/>
              </a:rPr>
              <a:t>. </a:t>
            </a:r>
            <a:r>
              <a:rPr lang="en-US" sz="2400" dirty="0" err="1" smtClean="0">
                <a:latin typeface="Copperplate Gothic Bold" panose="020E0705020206020404" pitchFamily="34" charset="0"/>
              </a:rPr>
              <a:t>olajide</a:t>
            </a:r>
            <a:r>
              <a:rPr lang="en-US" sz="2400" dirty="0" smtClean="0">
                <a:latin typeface="Copperplate Gothic Bold" panose="020E0705020206020404" pitchFamily="34" charset="0"/>
              </a:rPr>
              <a:t> responding to issues during the stakeholders engagement.</a:t>
            </a:r>
            <a:endParaRPr lang="en-US" sz="2400" dirty="0">
              <a:latin typeface="Copperplate Gothic Bold" panose="020E0705020206020404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0284" y="1346662"/>
            <a:ext cx="9833956" cy="5012574"/>
          </a:xfrm>
        </p:spPr>
      </p:pic>
    </p:spTree>
    <p:extLst>
      <p:ext uri="{BB962C8B-B14F-4D97-AF65-F5344CB8AC3E}">
        <p14:creationId xmlns:p14="http://schemas.microsoft.com/office/powerpoint/2010/main" val="24087298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 smtClean="0">
                <a:latin typeface="Copperplate Gothic Bold" panose="020E0705020206020404" pitchFamily="34" charset="0"/>
              </a:rPr>
              <a:t>A stakeholder from the </a:t>
            </a:r>
            <a:r>
              <a:rPr lang="en-US" sz="2400" dirty="0" err="1" smtClean="0">
                <a:latin typeface="Copperplate Gothic Bold" panose="020E0705020206020404" pitchFamily="34" charset="0"/>
              </a:rPr>
              <a:t>lga</a:t>
            </a:r>
            <a:r>
              <a:rPr lang="en-US" sz="2400" dirty="0" smtClean="0">
                <a:latin typeface="Copperplate Gothic Bold" panose="020E0705020206020404" pitchFamily="34" charset="0"/>
              </a:rPr>
              <a:t>  contributing to the discussion</a:t>
            </a:r>
            <a:endParaRPr lang="en-US" sz="2400" dirty="0">
              <a:latin typeface="Copperplate Gothic Bold" panose="020E0705020206020404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337" y="1213658"/>
            <a:ext cx="10232967" cy="5195455"/>
          </a:xfrm>
        </p:spPr>
      </p:pic>
    </p:spTree>
    <p:extLst>
      <p:ext uri="{BB962C8B-B14F-4D97-AF65-F5344CB8AC3E}">
        <p14:creationId xmlns:p14="http://schemas.microsoft.com/office/powerpoint/2010/main" val="77659946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400" dirty="0" smtClean="0">
                <a:latin typeface="Copperplate Gothic Bold" panose="020E0705020206020404" pitchFamily="34" charset="0"/>
              </a:rPr>
              <a:t>A representative from the ministry of agriculture explaining the ministry’s position.</a:t>
            </a:r>
            <a:endParaRPr lang="en-US" sz="2400" dirty="0">
              <a:latin typeface="Copperplate Gothic Bold" panose="020E0705020206020404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549" y="1396538"/>
            <a:ext cx="8661862" cy="4937760"/>
          </a:xfrm>
        </p:spPr>
      </p:pic>
    </p:spTree>
    <p:extLst>
      <p:ext uri="{BB962C8B-B14F-4D97-AF65-F5344CB8AC3E}">
        <p14:creationId xmlns:p14="http://schemas.microsoft.com/office/powerpoint/2010/main" val="277515893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400" dirty="0" smtClean="0">
                <a:latin typeface="Copperplate Gothic Bold" panose="020E0705020206020404" pitchFamily="34" charset="0"/>
              </a:rPr>
              <a:t>Representative from the ministry of rural development explain the ministry’s position.</a:t>
            </a:r>
            <a:endParaRPr lang="en-US" sz="2400" dirty="0">
              <a:latin typeface="Copperplate Gothic Bold" panose="020E0705020206020404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8349" y="1335173"/>
            <a:ext cx="9551324" cy="5007437"/>
          </a:xfrm>
        </p:spPr>
      </p:pic>
    </p:spTree>
    <p:extLst>
      <p:ext uri="{BB962C8B-B14F-4D97-AF65-F5344CB8AC3E}">
        <p14:creationId xmlns:p14="http://schemas.microsoft.com/office/powerpoint/2010/main" val="409290304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400" dirty="0" smtClean="0">
                <a:latin typeface="Copperplate Gothic Bold" panose="020E0705020206020404" pitchFamily="34" charset="0"/>
              </a:rPr>
              <a:t>A cross section of participant’s during the stakeholders engagement</a:t>
            </a:r>
            <a:endParaRPr lang="en-US" sz="2400" dirty="0">
              <a:latin typeface="Copperplate Gothic Bold" panose="020E0705020206020404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596" y="1321724"/>
            <a:ext cx="9759142" cy="5020887"/>
          </a:xfrm>
        </p:spPr>
      </p:pic>
    </p:spTree>
    <p:extLst>
      <p:ext uri="{BB962C8B-B14F-4D97-AF65-F5344CB8AC3E}">
        <p14:creationId xmlns:p14="http://schemas.microsoft.com/office/powerpoint/2010/main" val="186043343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400" dirty="0" smtClean="0">
                <a:latin typeface="Copperplate Gothic Bold" panose="020E0705020206020404" pitchFamily="34" charset="0"/>
              </a:rPr>
              <a:t>A participant from the </a:t>
            </a:r>
            <a:r>
              <a:rPr lang="en-US" sz="2400" dirty="0" err="1" smtClean="0">
                <a:latin typeface="Copperplate Gothic Bold" panose="020E0705020206020404" pitchFamily="34" charset="0"/>
              </a:rPr>
              <a:t>lga</a:t>
            </a:r>
            <a:r>
              <a:rPr lang="en-US" sz="2400" dirty="0" smtClean="0">
                <a:latin typeface="Copperplate Gothic Bold" panose="020E0705020206020404" pitchFamily="34" charset="0"/>
              </a:rPr>
              <a:t> explaining some point</a:t>
            </a:r>
            <a:endParaRPr lang="en-US" sz="2400" dirty="0">
              <a:latin typeface="Copperplate Gothic Bold" panose="020E0705020206020404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6989" y="1180407"/>
            <a:ext cx="8404167" cy="5162204"/>
          </a:xfrm>
        </p:spPr>
      </p:pic>
    </p:spTree>
    <p:extLst>
      <p:ext uri="{BB962C8B-B14F-4D97-AF65-F5344CB8AC3E}">
        <p14:creationId xmlns:p14="http://schemas.microsoft.com/office/powerpoint/2010/main" val="409818870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400" dirty="0" smtClean="0">
                <a:latin typeface="Copperplate Gothic Bold" panose="020E0705020206020404" pitchFamily="34" charset="0"/>
              </a:rPr>
              <a:t>Director planning responding to the discussion</a:t>
            </a:r>
            <a:endParaRPr lang="en-US" sz="2400" dirty="0">
              <a:latin typeface="Copperplate Gothic Bold" panose="020E0705020206020404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0115" y="1180406"/>
            <a:ext cx="8304415" cy="5178829"/>
          </a:xfrm>
        </p:spPr>
      </p:pic>
    </p:spTree>
    <p:extLst>
      <p:ext uri="{BB962C8B-B14F-4D97-AF65-F5344CB8AC3E}">
        <p14:creationId xmlns:p14="http://schemas.microsoft.com/office/powerpoint/2010/main" val="25550994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400" dirty="0" smtClean="0">
                <a:latin typeface="Copperplate Gothic Bold" panose="020E0705020206020404" pitchFamily="34" charset="0"/>
              </a:rPr>
              <a:t>DIRECTOR OF BUDGET,MINISTRY OF BUDGET AND PLANNING,LOKOJA.</a:t>
            </a:r>
            <a:br>
              <a:rPr lang="en-US" sz="2400" dirty="0" smtClean="0">
                <a:latin typeface="Copperplate Gothic Bold" panose="020E0705020206020404" pitchFamily="34" charset="0"/>
              </a:rPr>
            </a:br>
            <a:r>
              <a:rPr lang="en-US" sz="2400" dirty="0" smtClean="0">
                <a:latin typeface="Copperplate Gothic Bold" panose="020E0705020206020404" pitchFamily="34" charset="0"/>
              </a:rPr>
              <a:t>MR. SANNI, H.M</a:t>
            </a:r>
            <a:endParaRPr lang="en-US" sz="2400" dirty="0">
              <a:latin typeface="Copperplate Gothic Bold" panose="020E0705020206020404" pitchFamily="34" charset="0"/>
            </a:endParaRP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3492" y="1504604"/>
            <a:ext cx="8445730" cy="4921134"/>
          </a:xfrm>
        </p:spPr>
      </p:pic>
    </p:spTree>
    <p:extLst>
      <p:ext uri="{BB962C8B-B14F-4D97-AF65-F5344CB8AC3E}">
        <p14:creationId xmlns:p14="http://schemas.microsoft.com/office/powerpoint/2010/main" val="235470765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 </a:t>
            </a:r>
            <a:r>
              <a:rPr lang="en-US" sz="2400" dirty="0" smtClean="0">
                <a:latin typeface="Copperplate Gothic Bold" panose="020E0705020206020404" pitchFamily="34" charset="0"/>
              </a:rPr>
              <a:t>technical staff from budget dept. on active duty during the stakeholders meeting.</a:t>
            </a:r>
            <a:endParaRPr lang="en-US" sz="2400" dirty="0">
              <a:latin typeface="Copperplate Gothic Bold" panose="020E0705020206020404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035" y="1529542"/>
            <a:ext cx="9676015" cy="4904509"/>
          </a:xfrm>
        </p:spPr>
      </p:pic>
    </p:spTree>
    <p:extLst>
      <p:ext uri="{BB962C8B-B14F-4D97-AF65-F5344CB8AC3E}">
        <p14:creationId xmlns:p14="http://schemas.microsoft.com/office/powerpoint/2010/main" val="281903371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400" dirty="0" smtClean="0">
                <a:latin typeface="Copperplate Gothic Bold" panose="020E0705020206020404" pitchFamily="34" charset="0"/>
              </a:rPr>
              <a:t>Technical staff of the budget dept. on active duty</a:t>
            </a:r>
            <a:endParaRPr lang="en-US" sz="2400" dirty="0">
              <a:latin typeface="Copperplate Gothic Bold" panose="020E0705020206020404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799" y="1197033"/>
            <a:ext cx="8603673" cy="5104014"/>
          </a:xfrm>
        </p:spPr>
      </p:pic>
    </p:spTree>
    <p:extLst>
      <p:ext uri="{BB962C8B-B14F-4D97-AF65-F5344CB8AC3E}">
        <p14:creationId xmlns:p14="http://schemas.microsoft.com/office/powerpoint/2010/main" val="67258598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400" dirty="0" smtClean="0">
                <a:latin typeface="Copperplate Gothic Bold" panose="020E0705020206020404" pitchFamily="34" charset="0"/>
              </a:rPr>
              <a:t>A cross section of participants at the stakeholders meeting.</a:t>
            </a:r>
            <a:endParaRPr lang="en-US" sz="2400" dirty="0">
              <a:latin typeface="Copperplate Gothic Bold" panose="020E0705020206020404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233" y="1354975"/>
            <a:ext cx="9044247" cy="4821988"/>
          </a:xfrm>
        </p:spPr>
      </p:pic>
    </p:spTree>
    <p:extLst>
      <p:ext uri="{BB962C8B-B14F-4D97-AF65-F5344CB8AC3E}">
        <p14:creationId xmlns:p14="http://schemas.microsoft.com/office/powerpoint/2010/main" val="225115718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400" dirty="0" smtClean="0">
                <a:latin typeface="Copperplate Gothic Bold" panose="020E0705020206020404" pitchFamily="34" charset="0"/>
              </a:rPr>
              <a:t>A cross section of participants during the stakeholders engagement</a:t>
            </a:r>
            <a:endParaRPr lang="en-US" sz="2400" dirty="0">
              <a:latin typeface="Copperplate Gothic Bold" panose="020E0705020206020404" pitchFamily="34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306" y="1330037"/>
            <a:ext cx="9659388" cy="4896196"/>
          </a:xfrm>
        </p:spPr>
      </p:pic>
    </p:spTree>
    <p:extLst>
      <p:ext uri="{BB962C8B-B14F-4D97-AF65-F5344CB8AC3E}">
        <p14:creationId xmlns:p14="http://schemas.microsoft.com/office/powerpoint/2010/main" val="340238334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400" dirty="0" smtClean="0">
                <a:latin typeface="Copperplate Gothic Bold" panose="020E0705020206020404" pitchFamily="34" charset="0"/>
              </a:rPr>
              <a:t>Royal fathers at the stakeholders engagement</a:t>
            </a:r>
            <a:endParaRPr lang="en-US" sz="2400" dirty="0">
              <a:latin typeface="Copperplate Gothic Bold" panose="020E0705020206020404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5055" y="1177231"/>
            <a:ext cx="8163098" cy="4891059"/>
          </a:xfrm>
        </p:spPr>
      </p:pic>
    </p:spTree>
    <p:extLst>
      <p:ext uri="{BB962C8B-B14F-4D97-AF65-F5344CB8AC3E}">
        <p14:creationId xmlns:p14="http://schemas.microsoft.com/office/powerpoint/2010/main" val="219807567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400" dirty="0" err="1" smtClean="0">
                <a:latin typeface="Copperplate Gothic Bold" panose="020E0705020206020404" pitchFamily="34" charset="0"/>
              </a:rPr>
              <a:t>Mrs</a:t>
            </a:r>
            <a:r>
              <a:rPr lang="en-US" sz="2400" dirty="0" smtClean="0">
                <a:latin typeface="Copperplate Gothic Bold" panose="020E0705020206020404" pitchFamily="34" charset="0"/>
              </a:rPr>
              <a:t> </a:t>
            </a:r>
            <a:r>
              <a:rPr lang="en-US" sz="2400" dirty="0" err="1" smtClean="0">
                <a:latin typeface="Copperplate Gothic Bold" panose="020E0705020206020404" pitchFamily="34" charset="0"/>
              </a:rPr>
              <a:t>serah</a:t>
            </a:r>
            <a:r>
              <a:rPr lang="en-US" sz="2400" dirty="0" smtClean="0">
                <a:latin typeface="Copperplate Gothic Bold" panose="020E0705020206020404" pitchFamily="34" charset="0"/>
              </a:rPr>
              <a:t> </a:t>
            </a:r>
            <a:r>
              <a:rPr lang="en-US" sz="2400" dirty="0" err="1" smtClean="0">
                <a:latin typeface="Copperplate Gothic Bold" panose="020E0705020206020404" pitchFamily="34" charset="0"/>
              </a:rPr>
              <a:t>ocheje</a:t>
            </a:r>
            <a:r>
              <a:rPr lang="en-US" sz="2400" dirty="0" smtClean="0">
                <a:latin typeface="Copperplate Gothic Bold" panose="020E0705020206020404" pitchFamily="34" charset="0"/>
              </a:rPr>
              <a:t> of the budget dept. delivering the closing prayers</a:t>
            </a:r>
            <a:endParaRPr lang="en-US" sz="2400" dirty="0">
              <a:latin typeface="Copperplate Gothic Bold" panose="020E0705020206020404" pitchFamily="34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2793" y="1305098"/>
            <a:ext cx="9035934" cy="4871865"/>
          </a:xfrm>
        </p:spPr>
      </p:pic>
    </p:spTree>
    <p:extLst>
      <p:ext uri="{BB962C8B-B14F-4D97-AF65-F5344CB8AC3E}">
        <p14:creationId xmlns:p14="http://schemas.microsoft.com/office/powerpoint/2010/main" val="97920151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800" dirty="0" smtClean="0">
                <a:latin typeface="Copperplate Gothic Bold" panose="020E0705020206020404" pitchFamily="34" charset="0"/>
              </a:rPr>
              <a:t>A group photograph of dignitaries at the event</a:t>
            </a:r>
            <a:endParaRPr lang="en-US" sz="2800" dirty="0">
              <a:latin typeface="Copperplate Gothic Bold" panose="020E0705020206020404" pitchFamily="34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036" y="1172095"/>
            <a:ext cx="9459884" cy="5054744"/>
          </a:xfrm>
        </p:spPr>
      </p:pic>
    </p:spTree>
    <p:extLst>
      <p:ext uri="{BB962C8B-B14F-4D97-AF65-F5344CB8AC3E}">
        <p14:creationId xmlns:p14="http://schemas.microsoft.com/office/powerpoint/2010/main" val="9864133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400" dirty="0" smtClean="0">
                <a:latin typeface="Copperplate Gothic Bold" panose="020E0705020206020404" pitchFamily="34" charset="0"/>
              </a:rPr>
              <a:t>ROYAL FATHERS FROM THE KABBA TRADITIONAL COUNCIL</a:t>
            </a:r>
            <a:endParaRPr lang="en-US" sz="2400" dirty="0">
              <a:latin typeface="Copperplate Gothic Bold" panose="020E0705020206020404" pitchFamily="34" charset="0"/>
            </a:endParaRPr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905" y="1205345"/>
            <a:ext cx="10058399" cy="5270270"/>
          </a:xfrm>
        </p:spPr>
      </p:pic>
    </p:spTree>
    <p:extLst>
      <p:ext uri="{BB962C8B-B14F-4D97-AF65-F5344CB8AC3E}">
        <p14:creationId xmlns:p14="http://schemas.microsoft.com/office/powerpoint/2010/main" val="33967817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400" dirty="0" smtClean="0">
                <a:latin typeface="Copperplate Gothic Bold" panose="020E0705020206020404" pitchFamily="34" charset="0"/>
              </a:rPr>
              <a:t>ROYAL FATHERS AND MR. E. BAYODE(THE LEAD SPEAKER)</a:t>
            </a:r>
            <a:endParaRPr lang="en-US" sz="2400" dirty="0">
              <a:latin typeface="Copperplate Gothic Bold" panose="020E0705020206020404" pitchFamily="34" charset="0"/>
            </a:endParaRP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468" y="1155469"/>
            <a:ext cx="9825645" cy="5228706"/>
          </a:xfrm>
        </p:spPr>
      </p:pic>
    </p:spTree>
    <p:extLst>
      <p:ext uri="{BB962C8B-B14F-4D97-AF65-F5344CB8AC3E}">
        <p14:creationId xmlns:p14="http://schemas.microsoft.com/office/powerpoint/2010/main" val="19660017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400" dirty="0" smtClean="0">
                <a:latin typeface="Copperplate Gothic Bold" panose="020E0705020206020404" pitchFamily="34" charset="0"/>
              </a:rPr>
              <a:t>Royal fathers and Commissioner for budget and planning</a:t>
            </a:r>
            <a:r>
              <a:rPr lang="en-US" sz="1800" dirty="0" smtClean="0"/>
              <a:t>.</a:t>
            </a:r>
            <a:endParaRPr lang="en-US" sz="1800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469" y="1221971"/>
            <a:ext cx="9900457" cy="5195454"/>
          </a:xfrm>
        </p:spPr>
      </p:pic>
    </p:spTree>
    <p:extLst>
      <p:ext uri="{BB962C8B-B14F-4D97-AF65-F5344CB8AC3E}">
        <p14:creationId xmlns:p14="http://schemas.microsoft.com/office/powerpoint/2010/main" val="21863868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000" dirty="0" smtClean="0">
                <a:latin typeface="Copperplate Gothic Bold" panose="020E0705020206020404" pitchFamily="34" charset="0"/>
              </a:rPr>
              <a:t>Royal fathers and commissioner for budget and </a:t>
            </a:r>
            <a:r>
              <a:rPr lang="en-US" sz="2000" dirty="0" err="1" smtClean="0">
                <a:latin typeface="Copperplate Gothic Bold" panose="020E0705020206020404" pitchFamily="34" charset="0"/>
              </a:rPr>
              <a:t>planning,hon</a:t>
            </a:r>
            <a:r>
              <a:rPr lang="en-US" sz="2000" dirty="0" smtClean="0">
                <a:latin typeface="Copperplate Gothic Bold" panose="020E0705020206020404" pitchFamily="34" charset="0"/>
              </a:rPr>
              <a:t>. Paul </a:t>
            </a:r>
            <a:r>
              <a:rPr lang="en-US" sz="2000" dirty="0" err="1" smtClean="0">
                <a:latin typeface="Copperplate Gothic Bold" panose="020E0705020206020404" pitchFamily="34" charset="0"/>
              </a:rPr>
              <a:t>maiwada</a:t>
            </a:r>
            <a:r>
              <a:rPr lang="en-US" sz="2000" dirty="0" smtClean="0">
                <a:latin typeface="Copperplate Gothic Bold" panose="020E0705020206020404" pitchFamily="34" charset="0"/>
              </a:rPr>
              <a:t> at attention for the national anthem</a:t>
            </a:r>
            <a:endParaRPr lang="en-US" sz="2000" dirty="0">
              <a:latin typeface="Copperplate Gothic Bold" panose="020E0705020206020404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473" y="1305098"/>
            <a:ext cx="9468196" cy="5104015"/>
          </a:xfrm>
        </p:spPr>
      </p:pic>
    </p:spTree>
    <p:extLst>
      <p:ext uri="{BB962C8B-B14F-4D97-AF65-F5344CB8AC3E}">
        <p14:creationId xmlns:p14="http://schemas.microsoft.com/office/powerpoint/2010/main" val="7855776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400" dirty="0" smtClean="0">
                <a:latin typeface="Copperplate Gothic Bold" panose="020E0705020206020404" pitchFamily="34" charset="0"/>
              </a:rPr>
              <a:t>Dignitaries at attention for the national anthem</a:t>
            </a:r>
            <a:endParaRPr lang="en-US" sz="2400" dirty="0">
              <a:latin typeface="Copperplate Gothic Bold" panose="020E0705020206020404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8677" y="1186248"/>
            <a:ext cx="8454044" cy="4990716"/>
          </a:xfrm>
        </p:spPr>
      </p:pic>
    </p:spTree>
    <p:extLst>
      <p:ext uri="{BB962C8B-B14F-4D97-AF65-F5344CB8AC3E}">
        <p14:creationId xmlns:p14="http://schemas.microsoft.com/office/powerpoint/2010/main" val="20499464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400" dirty="0" smtClean="0">
                <a:latin typeface="Copperplate Gothic Bold" panose="020E0705020206020404" pitchFamily="34" charset="0"/>
              </a:rPr>
              <a:t>Participants at attention for the national anthem</a:t>
            </a:r>
            <a:endParaRPr lang="en-US" sz="2400" dirty="0">
              <a:latin typeface="Copperplate Gothic Bold" panose="020E0705020206020404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2297" y="1197033"/>
            <a:ext cx="8720051" cy="5120640"/>
          </a:xfrm>
        </p:spPr>
      </p:pic>
    </p:spTree>
    <p:extLst>
      <p:ext uri="{BB962C8B-B14F-4D97-AF65-F5344CB8AC3E}">
        <p14:creationId xmlns:p14="http://schemas.microsoft.com/office/powerpoint/2010/main" val="3515300289"/>
      </p:ext>
    </p:extLst>
  </p:cSld>
  <p:clrMapOvr>
    <a:masterClrMapping/>
  </p:clrMapOvr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164</TotalTime>
  <Words>371</Words>
  <Application>Microsoft Office PowerPoint</Application>
  <PresentationFormat>Widescreen</PresentationFormat>
  <Paragraphs>41</Paragraphs>
  <Slides>36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1" baseType="lpstr">
      <vt:lpstr>Arial</vt:lpstr>
      <vt:lpstr>Century Gothic</vt:lpstr>
      <vt:lpstr>Copperplate Gothic Bold</vt:lpstr>
      <vt:lpstr>Wingdings 3</vt:lpstr>
      <vt:lpstr>Wisp</vt:lpstr>
      <vt:lpstr>Kogi state ministry of budget and planning,lokoja. Stakeholders  townhall  meeting  on year 2020 budget formulation</vt:lpstr>
      <vt:lpstr>COMMISSIONER OF BUDGET AND PLANNING, HON.PAUL MAIWADA</vt:lpstr>
      <vt:lpstr>DIRECTOR OF BUDGET,MINISTRY OF BUDGET AND PLANNING,LOKOJA. MR. SANNI, H.M</vt:lpstr>
      <vt:lpstr>ROYAL FATHERS FROM THE KABBA TRADITIONAL COUNCIL</vt:lpstr>
      <vt:lpstr>ROYAL FATHERS AND MR. E. BAYODE(THE LEAD SPEAKER)</vt:lpstr>
      <vt:lpstr>Royal fathers and Commissioner for budget and planning.</vt:lpstr>
      <vt:lpstr>Royal fathers and commissioner for budget and planning,hon. Paul maiwada at attention for the national anthem</vt:lpstr>
      <vt:lpstr>Dignitaries at attention for the national anthem</vt:lpstr>
      <vt:lpstr>Participants at attention for the national anthem</vt:lpstr>
      <vt:lpstr>Participants at the stakeholders townhall engagement at kabba,kogi state.</vt:lpstr>
      <vt:lpstr>Royal father from kabba explaining a point during the meeting</vt:lpstr>
      <vt:lpstr>A participant responding to issues raised at the meeting</vt:lpstr>
      <vt:lpstr>Participant listening attentively to the speakers</vt:lpstr>
      <vt:lpstr>Royal father responding to the speakers</vt:lpstr>
      <vt:lpstr>Royal father reacting to issues raised</vt:lpstr>
      <vt:lpstr>Royal father contributing to the discussion</vt:lpstr>
      <vt:lpstr>One of the royal fathers reading out list of the community demands</vt:lpstr>
      <vt:lpstr>The royal father explaining a list of their demands</vt:lpstr>
      <vt:lpstr>One of the royal father delivering the wish list of the community</vt:lpstr>
      <vt:lpstr>The commissioner of budget and planning,hon.paul maiwada responding to issues raised</vt:lpstr>
      <vt:lpstr>Permanent secretary,ministry of budget and planning,mr. p.o Stephen responding to the points raised</vt:lpstr>
      <vt:lpstr>The director of budget also responding to issues raised at the stakeholders meeting.</vt:lpstr>
      <vt:lpstr>Asst. director of budget,mr. olajide responding to issues during the stakeholders engagement.</vt:lpstr>
      <vt:lpstr>A stakeholder from the lga  contributing to the discussion</vt:lpstr>
      <vt:lpstr>A representative from the ministry of agriculture explaining the ministry’s position.</vt:lpstr>
      <vt:lpstr>Representative from the ministry of rural development explain the ministry’s position.</vt:lpstr>
      <vt:lpstr>A cross section of participant’s during the stakeholders engagement</vt:lpstr>
      <vt:lpstr>A participant from the lga explaining some point</vt:lpstr>
      <vt:lpstr>Director planning responding to the discussion</vt:lpstr>
      <vt:lpstr> technical staff from budget dept. on active duty during the stakeholders meeting.</vt:lpstr>
      <vt:lpstr>Technical staff of the budget dept. on active duty</vt:lpstr>
      <vt:lpstr>A cross section of participants at the stakeholders meeting.</vt:lpstr>
      <vt:lpstr>A cross section of participants during the stakeholders engagement</vt:lpstr>
      <vt:lpstr>Royal fathers at the stakeholders engagement</vt:lpstr>
      <vt:lpstr>Mrs serah ocheje of the budget dept. delivering the closing prayers</vt:lpstr>
      <vt:lpstr>A group photograph of dignitaries at the event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Kogi state ministry of budget and planning,lokoja. Stakeholders townhall meeting  on year 2020 budget formulation</dc:title>
  <dc:creator>HP</dc:creator>
  <cp:lastModifiedBy>HP</cp:lastModifiedBy>
  <cp:revision>20</cp:revision>
  <dcterms:created xsi:type="dcterms:W3CDTF">2019-11-09T12:46:59Z</dcterms:created>
  <dcterms:modified xsi:type="dcterms:W3CDTF">2019-11-09T15:31:50Z</dcterms:modified>
</cp:coreProperties>
</file>